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1"/>
  </p:notesMasterIdLst>
  <p:handoutMasterIdLst>
    <p:handoutMasterId r:id="rId52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20" r:id="rId18"/>
    <p:sldId id="2589" r:id="rId19"/>
    <p:sldId id="2615" r:id="rId20"/>
    <p:sldId id="2748" r:id="rId21"/>
    <p:sldId id="2549" r:id="rId22"/>
    <p:sldId id="2737" r:id="rId23"/>
    <p:sldId id="2765" r:id="rId24"/>
    <p:sldId id="2407" r:id="rId25"/>
    <p:sldId id="2541" r:id="rId26"/>
    <p:sldId id="2451" r:id="rId27"/>
    <p:sldId id="2716" r:id="rId28"/>
    <p:sldId id="2414" r:id="rId29"/>
    <p:sldId id="2746" r:id="rId30"/>
    <p:sldId id="2584" r:id="rId31"/>
    <p:sldId id="2558" r:id="rId32"/>
    <p:sldId id="2559" r:id="rId33"/>
    <p:sldId id="1841" r:id="rId34"/>
    <p:sldId id="1901" r:id="rId35"/>
    <p:sldId id="1904" r:id="rId36"/>
    <p:sldId id="1902" r:id="rId37"/>
    <p:sldId id="1929" r:id="rId38"/>
    <p:sldId id="1930" r:id="rId39"/>
    <p:sldId id="2753" r:id="rId40"/>
    <p:sldId id="1903" r:id="rId41"/>
    <p:sldId id="2752" r:id="rId42"/>
    <p:sldId id="2751" r:id="rId43"/>
    <p:sldId id="2470" r:id="rId44"/>
    <p:sldId id="2601" r:id="rId45"/>
    <p:sldId id="2754" r:id="rId46"/>
    <p:sldId id="1875" r:id="rId47"/>
    <p:sldId id="2827" r:id="rId48"/>
    <p:sldId id="2812" r:id="rId49"/>
    <p:sldId id="273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8F"/>
    <a:srgbClr val="F37440"/>
    <a:srgbClr val="2C895B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25"/>
    <p:restoredTop sz="97532"/>
  </p:normalViewPr>
  <p:slideViewPr>
    <p:cSldViewPr snapToGrid="0" snapToObjects="1">
      <p:cViewPr varScale="1">
        <p:scale>
          <a:sx n="197" d="100"/>
          <a:sy n="197" d="100"/>
        </p:scale>
        <p:origin x="232" y="190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6026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849242" cy="790174"/>
            <a:chOff x="2686702" y="3044963"/>
            <a:chExt cx="3849242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1748827" cy="662087"/>
            <a:chOff x="2986450" y="3053874"/>
            <a:chExt cx="1748827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2255376" cy="662087"/>
            <a:chOff x="3271160" y="4403400"/>
            <a:chExt cx="2255376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09683"/>
              </p:ext>
            </p:extLst>
          </p:nvPr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946813"/>
              </p:ext>
            </p:extLst>
          </p:nvPr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75364" y="4483150"/>
            <a:ext cx="1497149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183951"/>
            <a:ext cx="1461278" cy="125997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6831593" y="3570073"/>
            <a:ext cx="51850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extract of a function body 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base case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91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424469" y="552164"/>
            <a:ext cx="7203247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(r2,"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("\n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7759247" y="704341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000893" y="3101941"/>
            <a:ext cx="460500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055164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Dangling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793357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6715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Option string describes the option flags:</a:t>
            </a:r>
            <a:r>
              <a:rPr lang="en-US" dirty="0"/>
              <a:t> either </a:t>
            </a:r>
            <a:r>
              <a:rPr lang="en-US" dirty="0">
                <a:solidFill>
                  <a:srgbClr val="0070C0"/>
                </a:solidFill>
              </a:rPr>
              <a:t>a letter or a letter followed by</a:t>
            </a:r>
            <a:endParaRPr lang="en-US" dirty="0"/>
          </a:p>
          <a:p>
            <a:pPr lvl="1"/>
            <a:r>
              <a:rPr lang="en-US" dirty="0"/>
              <a:t>Colon (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), the flag requires an argument and then</a:t>
            </a:r>
            <a:r>
              <a:rPr lang="en-US" dirty="0"/>
              <a:t> (char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optarg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points at the argument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 a loop; it returns the next option flag (a char in an </a:t>
            </a:r>
            <a:r>
              <a:rPr lang="en-US" dirty="0">
                <a:solidFill>
                  <a:srgbClr val="0070C0"/>
                </a:solidFill>
              </a:rPr>
              <a:t>int</a:t>
            </a:r>
            <a:r>
              <a:rPr lang="en-US" dirty="0"/>
              <a:t> like </a:t>
            </a:r>
            <a:r>
              <a:rPr lang="en-US" dirty="0" err="1"/>
              <a:t>getchar</a:t>
            </a:r>
            <a:r>
              <a:rPr lang="en-US" dirty="0"/>
              <a:t>()): </a:t>
            </a:r>
          </a:p>
          <a:p>
            <a:pPr lvl="1"/>
            <a:r>
              <a:rPr lang="en-US" dirty="0"/>
              <a:t>Next command line flag</a:t>
            </a:r>
          </a:p>
          <a:p>
            <a:pPr lvl="1"/>
            <a:r>
              <a:rPr lang="en-US" dirty="0"/>
              <a:t> -1 if there are none left</a:t>
            </a:r>
          </a:p>
          <a:p>
            <a:pPr lvl="1"/>
            <a:r>
              <a:rPr lang="en-US" dirty="0"/>
              <a:t>‘?’ indicates flag is not one specified (error) or the flag is specified but has a missing argument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optopt</a:t>
            </a:r>
            <a:r>
              <a:rPr lang="en-US" dirty="0"/>
              <a:t> contains the flag that was detected, but is the cause for the error</a:t>
            </a:r>
          </a:p>
          <a:p>
            <a:r>
              <a:rPr lang="en-US" dirty="0"/>
              <a:t>When </a:t>
            </a:r>
            <a:r>
              <a:rPr lang="en-US" dirty="0" err="1"/>
              <a:t>getopt</a:t>
            </a:r>
            <a:r>
              <a:rPr lang="en-US" dirty="0"/>
              <a:t> finishes,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optind</a:t>
            </a:r>
            <a:r>
              <a:rPr lang="en-US" dirty="0"/>
              <a:t> contains the index to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3BAB00-CECE-2EAB-0ED6-110525BCBAAA}"/>
              </a:ext>
            </a:extLst>
          </p:cNvPr>
          <p:cNvGrpSpPr/>
          <p:nvPr/>
        </p:nvGrpSpPr>
        <p:grpSpPr>
          <a:xfrm>
            <a:off x="2596809" y="1869074"/>
            <a:ext cx="6504159" cy="878400"/>
            <a:chOff x="2000140" y="2257262"/>
            <a:chExt cx="6504159" cy="87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E5FCB9-DECB-756B-4A07-D24CEF6CC47A}"/>
                </a:ext>
              </a:extLst>
            </p:cNvPr>
            <p:cNvSpPr/>
            <p:nvPr/>
          </p:nvSpPr>
          <p:spPr bwMode="auto">
            <a:xfrm>
              <a:off x="2781269" y="2257262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ECC97C-F27F-A9DE-C33F-BAC3E7955F59}"/>
                </a:ext>
              </a:extLst>
            </p:cNvPr>
            <p:cNvSpPr/>
            <p:nvPr/>
          </p:nvSpPr>
          <p:spPr bwMode="auto">
            <a:xfrm>
              <a:off x="2000140" y="2755614"/>
              <a:ext cx="6504159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when processing –c </a:t>
              </a:r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optarg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(char *) points at the 3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BE9A68-4544-5EFD-2514-BE5556531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069" y="2520416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FB6F-F3E9-9FA4-2AC1-E04B0F0A8B7C}"/>
              </a:ext>
            </a:extLst>
          </p:cNvPr>
          <p:cNvGrpSpPr/>
          <p:nvPr/>
        </p:nvGrpSpPr>
        <p:grpSpPr>
          <a:xfrm>
            <a:off x="3005290" y="5331115"/>
            <a:ext cx="6896993" cy="1297291"/>
            <a:chOff x="3025610" y="5532969"/>
            <a:chExt cx="6896993" cy="129729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E291597-1EF4-B778-5169-D21695A853CE}"/>
                </a:ext>
              </a:extLst>
            </p:cNvPr>
            <p:cNvSpPr/>
            <p:nvPr/>
          </p:nvSpPr>
          <p:spPr bwMode="auto">
            <a:xfrm>
              <a:off x="3772096" y="5532969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EE5125-85B5-4D73-D0AD-16C2BB5087D4}"/>
                </a:ext>
              </a:extLst>
            </p:cNvPr>
            <p:cNvSpPr/>
            <p:nvPr/>
          </p:nvSpPr>
          <p:spPr bwMode="auto">
            <a:xfrm>
              <a:off x="3025610" y="6165177"/>
              <a:ext cx="6896993" cy="66508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optind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3;  // int</a:t>
              </a:r>
            </a:p>
            <a:p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outcols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argc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–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optind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(# of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after the 3)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4BBAA-D5A9-AF8C-48F7-A7CF4A44D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062" y="5801077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407283-89AE-504B-89F3-D4C92F7899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612" y="1424666"/>
            <a:ext cx="3297665" cy="446813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For this example, the options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single flag 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flag 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dirty="0"/>
              <a:t> with a required argument to the flag</a:t>
            </a:r>
          </a:p>
          <a:p>
            <a:r>
              <a:rPr lang="en-US" dirty="0"/>
              <a:t>Additional arguments are not options flags, but filenames to process</a:t>
            </a:r>
          </a:p>
          <a:p>
            <a:pPr marL="0" indent="0">
              <a:buNone/>
            </a:pPr>
            <a:r>
              <a:rPr lang="en-US" dirty="0"/>
              <a:t>% ./</a:t>
            </a:r>
            <a:r>
              <a:rPr lang="en-US" dirty="0" err="1"/>
              <a:t>a.out</a:t>
            </a:r>
            <a:r>
              <a:rPr lang="en-US" dirty="0"/>
              <a:t> –f </a:t>
            </a:r>
            <a:r>
              <a:rPr lang="en-US" dirty="0" err="1"/>
              <a:t>file.txt</a:t>
            </a:r>
            <a:r>
              <a:rPr lang="en-US" dirty="0"/>
              <a:t>  a b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798916" y="214431"/>
            <a:ext cx="8428944" cy="6429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 != -1)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switch 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xFlag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datafile =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 (char *)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if 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"%s -f datafile is missing\n",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default: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error = 1;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error = 0 above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have an error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if (error != 0)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return EXIT_FAILURE;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additional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674722" y="6108620"/>
            <a:ext cx="2674492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3;  // 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3AFA97-6C41-A998-183C-DF8E2A45A434}"/>
              </a:ext>
            </a:extLst>
          </p:cNvPr>
          <p:cNvCxnSpPr>
            <a:cxnSpLocks/>
          </p:cNvCxnSpPr>
          <p:nvPr/>
        </p:nvCxnSpPr>
        <p:spPr>
          <a:xfrm flipV="1">
            <a:off x="2738582" y="5744520"/>
            <a:ext cx="0" cy="36410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0116" y="943647"/>
            <a:ext cx="7151638" cy="5327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Variable definitions like any other data type: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2200" dirty="0"/>
              <a:t>Can combine struct and variable definition:</a:t>
            </a:r>
          </a:p>
          <a:p>
            <a:pPr lvl="1"/>
            <a:r>
              <a:rPr lang="en-US" sz="2200" dirty="0"/>
              <a:t>This syntax can be harder to read, though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Struct Variable Definitions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0E0F2-12E6-B44A-B28D-A8C4476245C7}"/>
              </a:ext>
            </a:extLst>
          </p:cNvPr>
          <p:cNvSpPr txBox="1"/>
          <p:nvPr/>
        </p:nvSpPr>
        <p:spPr>
          <a:xfrm>
            <a:off x="1039521" y="1466659"/>
            <a:ext cx="547137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name1,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DB481-163B-D84A-B8A1-270EA807CD61}"/>
              </a:ext>
            </a:extLst>
          </p:cNvPr>
          <p:cNvGrpSpPr/>
          <p:nvPr/>
        </p:nvGrpSpPr>
        <p:grpSpPr>
          <a:xfrm>
            <a:off x="4388910" y="1903398"/>
            <a:ext cx="1005840" cy="632285"/>
            <a:chOff x="4395438" y="2224736"/>
            <a:chExt cx="1005840" cy="63228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E547C4-4BCE-A240-9B48-E12E7961C6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580" y="2224736"/>
              <a:ext cx="0" cy="378898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C35D8-44A0-624A-A0C8-6C069B5D17A5}"/>
                </a:ext>
              </a:extLst>
            </p:cNvPr>
            <p:cNvSpPr txBox="1"/>
            <p:nvPr/>
          </p:nvSpPr>
          <p:spPr>
            <a:xfrm>
              <a:off x="4395438" y="2456911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pointer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D4EA44-99C3-3E4C-B049-7CEB06E32EFA}"/>
              </a:ext>
            </a:extLst>
          </p:cNvPr>
          <p:cNvGrpSpPr/>
          <p:nvPr/>
        </p:nvGrpSpPr>
        <p:grpSpPr>
          <a:xfrm>
            <a:off x="5607725" y="1920861"/>
            <a:ext cx="1005840" cy="659550"/>
            <a:chOff x="6167157" y="3164515"/>
            <a:chExt cx="1005840" cy="65955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CB83FB-DFAA-644E-B114-3F729EFE1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96738" y="3164515"/>
              <a:ext cx="0" cy="3614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B5C07A-5AE3-5C4C-A872-1EEBF4760BC2}"/>
                </a:ext>
              </a:extLst>
            </p:cNvPr>
            <p:cNvSpPr txBox="1"/>
            <p:nvPr/>
          </p:nvSpPr>
          <p:spPr>
            <a:xfrm>
              <a:off x="6167157" y="3423955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array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4DAC44-3934-624B-B58B-0D6C2B1C05F6}"/>
              </a:ext>
            </a:extLst>
          </p:cNvPr>
          <p:cNvGrpSpPr/>
          <p:nvPr/>
        </p:nvGrpSpPr>
        <p:grpSpPr>
          <a:xfrm>
            <a:off x="1773607" y="1806043"/>
            <a:ext cx="2594591" cy="929695"/>
            <a:chOff x="6097982" y="2912283"/>
            <a:chExt cx="2594591" cy="9296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E9AEF-3F28-9143-83E8-8BC5F3196C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8596" y="2912283"/>
              <a:ext cx="391" cy="597959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A0258-025A-344D-B62A-6609BF7A0D41}"/>
                </a:ext>
              </a:extLst>
            </p:cNvPr>
            <p:cNvSpPr txBox="1"/>
            <p:nvPr/>
          </p:nvSpPr>
          <p:spPr>
            <a:xfrm>
              <a:off x="6097982" y="3441868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single variable instance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853092" y="820893"/>
            <a:ext cx="366742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9C79-A9D4-A09B-6C8D-BAE77AA6FF21}"/>
              </a:ext>
            </a:extLst>
          </p:cNvPr>
          <p:cNvGrpSpPr/>
          <p:nvPr/>
        </p:nvGrpSpPr>
        <p:grpSpPr>
          <a:xfrm>
            <a:off x="875678" y="1806043"/>
            <a:ext cx="2594591" cy="597959"/>
            <a:chOff x="937267" y="1610863"/>
            <a:chExt cx="2594591" cy="59795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1C2843-9DCB-B451-DA61-FC681FCD70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1871" y="1610863"/>
              <a:ext cx="0" cy="2955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8A371-CC6A-A000-EF7B-B5FF71C44676}"/>
                </a:ext>
              </a:extLst>
            </p:cNvPr>
            <p:cNvSpPr txBox="1"/>
            <p:nvPr/>
          </p:nvSpPr>
          <p:spPr>
            <a:xfrm>
              <a:off x="937267" y="1808712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type: "</a:t>
              </a:r>
              <a:r>
                <a:rPr lang="en-US" sz="2000" b="0" dirty="0">
                  <a:solidFill>
                    <a:schemeClr val="accent5"/>
                  </a:solidFill>
                  <a:latin typeface="Calibri" pitchFamily="34" charset="0"/>
                </a:rPr>
                <a:t>struct vehicle</a:t>
              </a:r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"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79218EC-D6CB-1991-7CF8-711E6F44575D}"/>
              </a:ext>
            </a:extLst>
          </p:cNvPr>
          <p:cNvSpPr txBox="1"/>
          <p:nvPr/>
        </p:nvSpPr>
        <p:spPr>
          <a:xfrm>
            <a:off x="1343514" y="3988924"/>
            <a:ext cx="483945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 name1, *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&amp;name1, 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3CA1FF-6CC1-C714-0BBF-23D36307F724}"/>
              </a:ext>
            </a:extLst>
          </p:cNvPr>
          <p:cNvGrpSpPr/>
          <p:nvPr/>
        </p:nvGrpSpPr>
        <p:grpSpPr>
          <a:xfrm>
            <a:off x="7809694" y="4226865"/>
            <a:ext cx="3330315" cy="1586811"/>
            <a:chOff x="6872590" y="4167094"/>
            <a:chExt cx="3330315" cy="158681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E04472-4C27-A34F-F54F-6AAFD76E1B2B}"/>
                </a:ext>
              </a:extLst>
            </p:cNvPr>
            <p:cNvGrpSpPr/>
            <p:nvPr/>
          </p:nvGrpSpPr>
          <p:grpSpPr>
            <a:xfrm>
              <a:off x="6872590" y="4167094"/>
              <a:ext cx="3330315" cy="1471336"/>
              <a:chOff x="6453490" y="4182334"/>
              <a:chExt cx="3330315" cy="147133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771EBF5-A79C-D7A4-71E5-F8ED0C45E7C9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2AAC431-5A8D-A1E9-4905-3BB311AEFF5C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24B8C-C3B0-3B9F-2166-ED67D87260D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F394D8-FBB7-776F-DECC-ABF22712EF9D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FCB688-8079-4591-2672-8781521DAED8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0401FD7-1E0C-DD6D-3B5A-96272D0B7B20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A7A3196-807C-ED01-3836-03228978AA3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0CCBFB-1EC4-AD5D-2AC9-2BB2F916FE5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342B535-51B3-2DE8-C761-9B85FA3E7C5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E435BFE-AF71-571F-89CA-5F1025C85938}"/>
                  </a:ext>
                </a:extLst>
              </p:cNvPr>
              <p:cNvGrpSpPr/>
              <p:nvPr/>
            </p:nvGrpSpPr>
            <p:grpSpPr>
              <a:xfrm>
                <a:off x="7583470" y="45486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F60483F-9841-49D1-01DB-2CA72CCB888D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make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2801EED-FB3F-0B78-C2BF-62007C6F65D7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5053152-5D12-39B4-476B-066E06BFACB3}"/>
                  </a:ext>
                </a:extLst>
              </p:cNvPr>
              <p:cNvGrpSpPr/>
              <p:nvPr/>
            </p:nvGrpSpPr>
            <p:grpSpPr>
              <a:xfrm>
                <a:off x="7583470" y="41823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B958A10-76D5-65BC-2136-8C6EDB2B0045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7BB5379-C621-988C-F0FA-0D9AEACA677D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5CB7B0-5BFD-F52E-7656-FE3C8C7FDBB4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3C6FE13-1BE4-D0FC-DECA-55AD6DC834CC}"/>
                  </a:ext>
                </a:extLst>
              </p:cNvPr>
              <p:cNvCxnSpPr/>
              <p:nvPr/>
            </p:nvCxnSpPr>
            <p:spPr bwMode="auto">
              <a:xfrm>
                <a:off x="9052285" y="47316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649E327-B5C6-4D34-BF60-6848FBD9BED0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EF577A-8A6E-8647-FD2C-8712980AC9DA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6E7C9F-E586-1BA6-1598-C8EC7B2352C5}"/>
              </a:ext>
            </a:extLst>
          </p:cNvPr>
          <p:cNvGrpSpPr/>
          <p:nvPr/>
        </p:nvGrpSpPr>
        <p:grpSpPr>
          <a:xfrm>
            <a:off x="8391034" y="5798365"/>
            <a:ext cx="2270494" cy="912709"/>
            <a:chOff x="7453930" y="5746214"/>
            <a:chExt cx="2270494" cy="91270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9D653DA-D8CD-004C-6D6F-2221A0832B98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AF1D34A-3335-3DBA-6516-8594D9132799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94" name="Up Arrow 93">
                <a:extLst>
                  <a:ext uri="{FF2B5EF4-FFF2-40B4-BE49-F238E27FC236}">
                    <a16:creationId xmlns:a16="http://schemas.microsoft.com/office/drawing/2014/main" id="{EFADB362-9059-C3BB-201E-9D63F1FED4A7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955CE7-0508-E4AB-2AE4-89ECD6C21F8D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83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4" grpId="0" animBg="1"/>
      <p:bldP spid="19" grpId="0"/>
      <p:bldP spid="2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7683" y="967805"/>
            <a:ext cx="11803984" cy="50912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Like arrays, </a:t>
            </a:r>
            <a:r>
              <a:rPr lang="en-US" sz="2200" dirty="0">
                <a:solidFill>
                  <a:srgbClr val="0070C0"/>
                </a:solidFill>
              </a:rPr>
              <a:t>struct variables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70C0"/>
                </a:solidFill>
              </a:rPr>
              <a:t>aggregated contiguous objects in memory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chemeClr val="accent1"/>
                </a:solidFill>
              </a:rPr>
              <a:t> structure operator </a:t>
            </a:r>
            <a:r>
              <a:rPr lang="en-US" sz="2200" dirty="0"/>
              <a:t>which </a:t>
            </a:r>
            <a:r>
              <a:rPr lang="en-US" sz="2200" i="1" dirty="0">
                <a:solidFill>
                  <a:srgbClr val="F37440"/>
                </a:solidFill>
              </a:rPr>
              <a:t>"selects" </a:t>
            </a:r>
            <a:r>
              <a:rPr lang="en-US" sz="2200" dirty="0"/>
              <a:t>the requested field or member</a:t>
            </a: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/>
              <a:t>Now create a </a:t>
            </a:r>
            <a:r>
              <a:rPr lang="en-US" sz="2200" i="1" dirty="0">
                <a:solidFill>
                  <a:srgbClr val="0070C0"/>
                </a:solidFill>
              </a:rPr>
              <a:t>pointer</a:t>
            </a:r>
            <a:r>
              <a:rPr lang="en-US" sz="2200" dirty="0"/>
              <a:t> to a struct         </a:t>
            </a: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Two options to reference a member via a struct pointer </a:t>
            </a:r>
            <a:r>
              <a:rPr lang="en-US" sz="2200" dirty="0">
                <a:solidFill>
                  <a:srgbClr val="FF0000"/>
                </a:solidFill>
              </a:rPr>
              <a:t>(. is higher precedence than *):</a:t>
            </a: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200" dirty="0"/>
              <a:t>  and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/>
              <a:t>  operators: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200" dirty="0"/>
              <a:t>  operator for shorthand: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448364" y="1851293"/>
            <a:ext cx="5295283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members date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5874327" y="1825803"/>
            <a:ext cx="6090395" cy="229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struct instance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shorter initializer syntax</a:t>
            </a: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new_years_eve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{12, 31};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24, .month= 1}; </a:t>
            </a:r>
            <a:endParaRPr lang="en-US" altLang="en-US" sz="1800" b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618A4-365A-1F4F-8D08-07CDD44748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7473" y="3736143"/>
            <a:ext cx="3935857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00D9B0-C81B-8DD2-E1E4-17FE8712D4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2073" y="4812305"/>
            <a:ext cx="2748741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).month = 11;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6519AE-7A5D-09A5-7A91-C603E461EB5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92073" y="5359318"/>
            <a:ext cx="2677809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11;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4B363-24C1-23A5-AF97-07E3853AC1DD}"/>
              </a:ext>
            </a:extLst>
          </p:cNvPr>
          <p:cNvGrpSpPr/>
          <p:nvPr/>
        </p:nvGrpSpPr>
        <p:grpSpPr>
          <a:xfrm>
            <a:off x="9819119" y="2292398"/>
            <a:ext cx="1613220" cy="742315"/>
            <a:chOff x="9819119" y="2292398"/>
            <a:chExt cx="1613220" cy="742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42107-BA92-8EBB-79F9-F2AFA3EB7CBF}"/>
                </a:ext>
              </a:extLst>
            </p:cNvPr>
            <p:cNvSpPr txBox="1"/>
            <p:nvPr/>
          </p:nvSpPr>
          <p:spPr>
            <a:xfrm>
              <a:off x="10754384" y="266538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69433-3D68-B5B7-B841-5A2F67D47D58}"/>
                </a:ext>
              </a:extLst>
            </p:cNvPr>
            <p:cNvSpPr txBox="1"/>
            <p:nvPr/>
          </p:nvSpPr>
          <p:spPr>
            <a:xfrm>
              <a:off x="9819119" y="2663612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BECF-6942-75F9-F016-BA564D7F1807}"/>
                </a:ext>
              </a:extLst>
            </p:cNvPr>
            <p:cNvSpPr txBox="1"/>
            <p:nvPr/>
          </p:nvSpPr>
          <p:spPr>
            <a:xfrm>
              <a:off x="9821910" y="2292398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AC011-4D11-F689-FAEB-D579A6B63982}"/>
                </a:ext>
              </a:extLst>
            </p:cNvPr>
            <p:cNvSpPr txBox="1"/>
            <p:nvPr/>
          </p:nvSpPr>
          <p:spPr>
            <a:xfrm>
              <a:off x="10754962" y="229626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9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  <p:bldP spid="23" grpId="0"/>
      <p:bldP spid="2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68EA-E489-42EF-CC1A-27EDBD8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3440995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200025" y="3898994"/>
            <a:ext cx="626325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orig_ptr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//(*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orig_ptr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3;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points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474840" y="1768997"/>
            <a:ext cx="5250155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376793" cy="4038949"/>
            <a:chOff x="6324130" y="1273679"/>
            <a:chExt cx="5376793" cy="4038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376793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&amp;x[0]</a:t>
              </a: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156890" y="4943296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50514</TotalTime>
  <Words>7763</Words>
  <Application>Microsoft Macintosh PowerPoint</Application>
  <PresentationFormat>Widescreen</PresentationFormat>
  <Paragraphs>1504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Wingdings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Dangling Pointers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Struct Variable Definitions</vt:lpstr>
      <vt:lpstr>Accessing members of a struct</vt:lpstr>
      <vt:lpstr>More to come….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2453</cp:revision>
  <cp:lastPrinted>2022-10-18T17:33:53Z</cp:lastPrinted>
  <dcterms:created xsi:type="dcterms:W3CDTF">2018-10-05T16:35:28Z</dcterms:created>
  <dcterms:modified xsi:type="dcterms:W3CDTF">2022-10-18T17:36:23Z</dcterms:modified>
  <cp:category/>
</cp:coreProperties>
</file>